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5" r:id="rId4"/>
  </p:sldMasterIdLst>
  <p:notesMasterIdLst>
    <p:notesMasterId r:id="rId19"/>
  </p:notesMasterIdLst>
  <p:sldIdLst>
    <p:sldId id="256" r:id="rId5"/>
    <p:sldId id="1113" r:id="rId6"/>
    <p:sldId id="1309" r:id="rId7"/>
    <p:sldId id="1349" r:id="rId8"/>
    <p:sldId id="1356" r:id="rId9"/>
    <p:sldId id="1350" r:id="rId10"/>
    <p:sldId id="1325" r:id="rId11"/>
    <p:sldId id="1341" r:id="rId12"/>
    <p:sldId id="1345" r:id="rId13"/>
    <p:sldId id="1337" r:id="rId14"/>
    <p:sldId id="1313" r:id="rId15"/>
    <p:sldId id="1333" r:id="rId16"/>
    <p:sldId id="1334" r:id="rId17"/>
    <p:sldId id="1346" r:id="rId18"/>
    <p:sldId id="1342" r:id="rId20"/>
    <p:sldId id="1312" r:id="rId21"/>
    <p:sldId id="1321" r:id="rId22"/>
    <p:sldId id="1320" r:id="rId23"/>
    <p:sldId id="1352" r:id="rId24"/>
    <p:sldId id="1353" r:id="rId25"/>
    <p:sldId id="1354" r:id="rId26"/>
    <p:sldId id="1357" r:id="rId27"/>
    <p:sldId id="1358" r:id="rId28"/>
    <p:sldId id="1324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131DD9B-AB57-4C69-AED8-4A4EF2878B71}">
          <p14:sldIdLst>
            <p14:sldId id="256"/>
            <p14:sldId id="1113"/>
            <p14:sldId id="1309"/>
            <p14:sldId id="1349"/>
            <p14:sldId id="1356"/>
            <p14:sldId id="1350"/>
            <p14:sldId id="1325"/>
            <p14:sldId id="1341"/>
            <p14:sldId id="1345"/>
            <p14:sldId id="1337"/>
            <p14:sldId id="1313"/>
            <p14:sldId id="1333"/>
            <p14:sldId id="1334"/>
            <p14:sldId id="1346"/>
            <p14:sldId id="1342"/>
            <p14:sldId id="1312"/>
            <p14:sldId id="1321"/>
            <p14:sldId id="1320"/>
            <p14:sldId id="1352"/>
            <p14:sldId id="1353"/>
            <p14:sldId id="1354"/>
            <p14:sldId id="1357"/>
            <p14:sldId id="1358"/>
            <p14:sldId id="1324"/>
          </p14:sldIdLst>
        </p14:section>
        <p14:section name="无标题节" id="{D48C9120-8290-490F-8362-EB2CE7BA007D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玉龙" initials="刘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06CA"/>
    <a:srgbClr val="3399FF"/>
    <a:srgbClr val="FFCC00"/>
    <a:srgbClr val="99FF33"/>
    <a:srgbClr val="00FF00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3" autoAdjust="0"/>
    <p:restoredTop sz="94270" autoAdjust="0"/>
  </p:normalViewPr>
  <p:slideViewPr>
    <p:cSldViewPr>
      <p:cViewPr varScale="1">
        <p:scale>
          <a:sx n="72" d="100"/>
          <a:sy n="72" d="100"/>
        </p:scale>
        <p:origin x="11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4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defTabSz="0">
              <a:spcBef>
                <a:spcPct val="30000"/>
              </a:spcBef>
              <a:buFontTx/>
              <a:buNone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0621675A-1971-43A5-A527-40CFE18E206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675A-1971-43A5-A527-40CFE18E20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675A-1971-43A5-A527-40CFE18E20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675A-1971-43A5-A527-40CFE18E20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 userDrawn="1"/>
        </p:nvGraphicFramePr>
        <p:xfrm>
          <a:off x="2209881" y="3868490"/>
          <a:ext cx="4601210" cy="800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0605"/>
                <a:gridCol w="2300605"/>
              </a:tblGrid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标尺</a:t>
                      </a:r>
                      <a:r>
                        <a:rPr lang="en-US" sz="1050" kern="100">
                          <a:effectLst/>
                        </a:rPr>
                        <a:t>(um)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放大倍数</a:t>
                      </a:r>
                      <a:r>
                        <a:rPr lang="en-US" sz="1050" kern="100">
                          <a:effectLst/>
                        </a:rPr>
                        <a:t>M(</a:t>
                      </a:r>
                      <a:r>
                        <a:rPr lang="zh-CN" sz="1050" kern="100">
                          <a:effectLst/>
                        </a:rPr>
                        <a:t>倍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1000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913B3-8A10-4D03-9F38-9C5D3CA3B8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523F5-8771-4176-9F2C-BED336AA18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3D411E-56EF-4AA2-85B7-2E4C6D2C8C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125DF4-C904-4F61-AE3A-5B63F2D1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4E7E32-8767-4823-AD1D-F20B174E9F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6D5F7C-7A1C-45F3-8CBE-C2C986DA28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D5ABCC-12D3-4754-8965-16D16A0BBA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A20178-B1DA-4016-AB2B-08DC135D1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DF46C4-788B-474F-AE40-FC8B011B97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5FB714-85BC-44D4-950D-C231D2ADA9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72663E-6663-4609-82B3-84B68B911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73233C-2404-456E-AB0F-750EEF7EC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8353E3-F4A5-4C3A-A628-A4EEA60C4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B954A-40F3-4FBF-BCD4-70EC6D274A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46BB77-AC96-47CA-9210-CEB2868492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073ED5-7979-46B6-A977-7720410547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CA63A-612D-4DC6-A661-84DE13A148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5F1873-AAC5-4B20-9C9F-B69E313410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7A06-7F78-4A4A-B5A9-D63C28E5FE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72EEE-55E6-4E5D-8E33-C9DA30DA2F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2DEE46-C697-44A7-9552-EFC8E4E29E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6C2E6-B260-4FE5-9911-78674534E5F3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0D0E72-F77A-42E2-A1EB-67D1F1289A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A1497-F4FB-4FAA-80FB-F1C6FB1B19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16F746-3A36-4F98-9059-96DCDB005C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22785-0772-4FF4-BF8D-C75367584AB8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8A0568-CF23-4D13-ABB1-BE673C5244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3FA860-80BE-42BA-8BC0-18EEF46BC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51FD53-F03E-4217-8A79-2D76ACF059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8DCC6C-3EA4-47CC-8DCE-6FAF2D5560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E45DF-D19F-4586-B289-22B427BEB9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6E9E8-7037-4B58-9C04-A1A5E88555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92D050">
            <a:alpha val="6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609600" y="838200"/>
            <a:ext cx="8077200" cy="14763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C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1800">
              <a:solidFill>
                <a:srgbClr val="000000"/>
              </a:solidFill>
            </a:endParaRPr>
          </a:p>
        </p:txBody>
      </p:sp>
      <p:pic>
        <p:nvPicPr>
          <p:cNvPr id="1027" name="Picture 10" descr="未命名_副本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381006"/>
            <a:ext cx="21907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92D050">
            <a:alpha val="6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ChangeArrowheads="1"/>
          </p:cNvSpPr>
          <p:nvPr/>
        </p:nvSpPr>
        <p:spPr bwMode="auto">
          <a:xfrm>
            <a:off x="609600" y="3124200"/>
            <a:ext cx="8077200" cy="14763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zh-CN" sz="1800">
              <a:solidFill>
                <a:srgbClr val="000000"/>
              </a:solidFill>
            </a:endParaRPr>
          </a:p>
        </p:txBody>
      </p:sp>
      <p:pic>
        <p:nvPicPr>
          <p:cNvPr id="2051" name="Picture 8" descr="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07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"/>
            <a:ext cx="9144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7638"/>
            <a:ext cx="914400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WordArt 22"/>
          <p:cNvSpPr>
            <a:spLocks noChangeArrowheads="1" noChangeShapeType="1" noTextEdit="1"/>
          </p:cNvSpPr>
          <p:nvPr/>
        </p:nvSpPr>
        <p:spPr bwMode="auto">
          <a:xfrm>
            <a:off x="2667000" y="206375"/>
            <a:ext cx="2514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i="1" kern="10" dirty="0">
                <a:ln w="12700" cmpd="sng">
                  <a:solidFill>
                    <a:schemeClr val="bg1"/>
                  </a:solidFill>
                  <a:bevel/>
                </a:ln>
                <a:solidFill>
                  <a:srgbClr val="FFFFFF"/>
                </a:solidFill>
                <a:latin typeface="楷体_GB2312"/>
              </a:rPr>
              <a:t>Lanzhou University of </a:t>
            </a:r>
            <a:r>
              <a:rPr lang="en-US" altLang="zh-CN" sz="3600" b="1" i="1" kern="10" dirty="0" err="1">
                <a:ln w="12700" cmpd="sng">
                  <a:solidFill>
                    <a:schemeClr val="bg1"/>
                  </a:solidFill>
                  <a:bevel/>
                </a:ln>
                <a:solidFill>
                  <a:srgbClr val="FFFFFF"/>
                </a:solidFill>
                <a:latin typeface="楷体_GB2312"/>
              </a:rPr>
              <a:t>Tchnology</a:t>
            </a:r>
            <a:endParaRPr lang="zh-CN" altLang="en-US" sz="3600" b="1" i="1" kern="10" dirty="0">
              <a:ln w="12700" cmpd="sng">
                <a:solidFill>
                  <a:schemeClr val="bg1"/>
                </a:solidFill>
                <a:bevel/>
              </a:ln>
              <a:solidFill>
                <a:srgbClr val="FFFFFF"/>
              </a:solidFill>
              <a:latin typeface="楷体_GB231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7AE85A5-95E9-45B0-A87A-21E0E9953B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803FA0-FCAD-4FF1-809E-6FC1FC8F5C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5802" y="4705930"/>
            <a:ext cx="3888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报告人：杨莉、黄健康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706" y="2204898"/>
            <a:ext cx="6336528" cy="149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200" b="1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马氏体合金中奥氏体晶界的自动图像识别</a:t>
            </a:r>
            <a:endParaRPr lang="zh-CN" altLang="en-US" sz="4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52" y="620766"/>
            <a:ext cx="5275922" cy="1296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8494" y="488991"/>
            <a:ext cx="270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16012" y="6361493"/>
            <a:ext cx="230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改进的</a:t>
            </a:r>
            <a:r>
              <a:rPr lang="en-US" altLang="zh-CN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UNet</a:t>
            </a:r>
            <a:r>
              <a:rPr lang="zh-CN" alt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网络结构</a:t>
            </a:r>
            <a:endParaRPr lang="zh-CN" altLang="en-US" sz="1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26" y="1890190"/>
            <a:ext cx="6408534" cy="4320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6444" y="1268820"/>
            <a:ext cx="523163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Pytorch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硬件平台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RTX2080Ti-11G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634" y="2276904"/>
            <a:ext cx="2304192" cy="372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编码器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解码器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分别有四个子模块，每个子模块包含两个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卷积层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，每个子模块之后有一个通过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 pool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实现的下采样层。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670" y="1463666"/>
            <a:ext cx="8352696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网络只用每一个卷积层的有效部分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Overlap-tile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的策略使得输入任意大小的图像都会获得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无缝分割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的图像。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60024" y="6505505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kern="100" dirty="0">
                <a:latin typeface="+mn-ea"/>
                <a:ea typeface="+mn-ea"/>
              </a:rPr>
              <a:t>Overlap-tile</a:t>
            </a:r>
            <a:r>
              <a:rPr lang="zh-CN" altLang="zh-CN" sz="1400" b="1" kern="100" dirty="0">
                <a:latin typeface="+mn-ea"/>
                <a:ea typeface="+mn-ea"/>
                <a:cs typeface="Times New Roman" panose="02020603050405020304" pitchFamily="18" charset="0"/>
              </a:rPr>
              <a:t>策略示意图</a:t>
            </a:r>
            <a:endParaRPr lang="zh-CN" altLang="en-US" sz="1400" b="1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9664" y="2458008"/>
            <a:ext cx="2611530" cy="372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Overlap-tile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对图像的某一块像素点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黄框内部分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进行预测时，需要该图像块周围的像素点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蓝色框内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提供上下文信息，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以获得更准确的预测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94" y="488991"/>
            <a:ext cx="270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55" y="2399645"/>
            <a:ext cx="5098481" cy="4053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7658" y="1228649"/>
            <a:ext cx="223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数据加载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719679" y="1679684"/>
            <a:ext cx="7992666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训练集数据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图片组成，其中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不同马氏体组织，在训练过程中对图片进行随机的水平或垂直翻转。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2876"/>
            <a:ext cx="2794496" cy="686509"/>
          </a:xfrm>
          <a:prstGeom prst="rect">
            <a:avLst/>
          </a:prstGeom>
        </p:spPr>
      </p:pic>
      <p:sp>
        <p:nvSpPr>
          <p:cNvPr id="10" name="矩形: 圆角 1"/>
          <p:cNvSpPr/>
          <p:nvPr/>
        </p:nvSpPr>
        <p:spPr bwMode="auto">
          <a:xfrm>
            <a:off x="3383901" y="4429453"/>
            <a:ext cx="2376198" cy="79969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图像增强</a:t>
            </a: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: 圆角 2"/>
          <p:cNvSpPr/>
          <p:nvPr/>
        </p:nvSpPr>
        <p:spPr bwMode="auto">
          <a:xfrm>
            <a:off x="614288" y="3277871"/>
            <a:ext cx="2085652" cy="732673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色彩抖动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: 圆角 6"/>
          <p:cNvSpPr/>
          <p:nvPr/>
        </p:nvSpPr>
        <p:spPr bwMode="auto">
          <a:xfrm>
            <a:off x="614192" y="4437084"/>
            <a:ext cx="2085652" cy="732673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尺度变换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: 圆角 8"/>
          <p:cNvSpPr/>
          <p:nvPr/>
        </p:nvSpPr>
        <p:spPr bwMode="auto">
          <a:xfrm>
            <a:off x="539664" y="5481170"/>
            <a:ext cx="2304192" cy="11880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翻转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变换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: 圆角 10"/>
          <p:cNvSpPr/>
          <p:nvPr/>
        </p:nvSpPr>
        <p:spPr bwMode="auto">
          <a:xfrm>
            <a:off x="6374672" y="3284988"/>
            <a:ext cx="2085652" cy="732673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平移变换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: 圆角 12"/>
          <p:cNvSpPr/>
          <p:nvPr/>
        </p:nvSpPr>
        <p:spPr bwMode="auto">
          <a:xfrm>
            <a:off x="6374672" y="4438409"/>
            <a:ext cx="2085652" cy="732673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噪声扰动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: 圆角 14"/>
          <p:cNvSpPr/>
          <p:nvPr/>
        </p:nvSpPr>
        <p:spPr bwMode="auto">
          <a:xfrm>
            <a:off x="6384611" y="5409165"/>
            <a:ext cx="2222245" cy="12241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随机弹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性变形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/>
          <p:cNvCxnSpPr>
            <a:endCxn id="17" idx="1"/>
          </p:cNvCxnSpPr>
          <p:nvPr/>
        </p:nvCxnSpPr>
        <p:spPr bwMode="auto">
          <a:xfrm flipV="1">
            <a:off x="5687999" y="3651325"/>
            <a:ext cx="686673" cy="778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/>
          <p:cNvCxnSpPr>
            <a:stCxn id="10" idx="3"/>
          </p:cNvCxnSpPr>
          <p:nvPr/>
        </p:nvCxnSpPr>
        <p:spPr bwMode="auto">
          <a:xfrm flipV="1">
            <a:off x="5760099" y="4789483"/>
            <a:ext cx="612051" cy="398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>
            <a:off x="5687999" y="5229150"/>
            <a:ext cx="684151" cy="792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箭头连接符 22"/>
          <p:cNvCxnSpPr>
            <a:endCxn id="12" idx="3"/>
          </p:cNvCxnSpPr>
          <p:nvPr/>
        </p:nvCxnSpPr>
        <p:spPr bwMode="auto">
          <a:xfrm flipH="1" flipV="1">
            <a:off x="2699940" y="3644208"/>
            <a:ext cx="825452" cy="785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/>
          <p:cNvCxnSpPr>
            <a:stCxn id="10" idx="1"/>
            <a:endCxn id="14" idx="3"/>
          </p:cNvCxnSpPr>
          <p:nvPr/>
        </p:nvCxnSpPr>
        <p:spPr bwMode="auto">
          <a:xfrm flipH="1" flipV="1">
            <a:off x="2699844" y="4803421"/>
            <a:ext cx="684057" cy="25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/>
          <p:cNvCxnSpPr>
            <a:endCxn id="16" idx="3"/>
          </p:cNvCxnSpPr>
          <p:nvPr/>
        </p:nvCxnSpPr>
        <p:spPr bwMode="auto">
          <a:xfrm flipH="1">
            <a:off x="2843856" y="5229150"/>
            <a:ext cx="681536" cy="846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498494" y="488991"/>
            <a:ext cx="270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664" y="1516764"/>
            <a:ext cx="223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算法选择</a:t>
            </a:r>
            <a:endParaRPr lang="zh-CN" altLang="en-US" sz="2000" b="1" dirty="0"/>
          </a:p>
        </p:txBody>
      </p:sp>
      <p:sp>
        <p:nvSpPr>
          <p:cNvPr id="9" name="矩形 8"/>
          <p:cNvSpPr/>
          <p:nvPr/>
        </p:nvSpPr>
        <p:spPr>
          <a:xfrm>
            <a:off x="868477" y="1928110"/>
            <a:ext cx="7560630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我们选择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BCEWithLogitsLoss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BCEWithLogitsLoss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算法是 </a:t>
            </a:r>
            <a:r>
              <a:rPr lang="en-US" altLang="zh-CN" sz="2000" dirty="0" err="1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Pytorch</a:t>
            </a:r>
            <a:r>
              <a:rPr lang="en-US" altLang="zh-CN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提供的用来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计算二分类交叉熵的函数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。公式如下所示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83" y="3104536"/>
            <a:ext cx="7416618" cy="61248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1670" y="4116515"/>
            <a:ext cx="223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3.</a:t>
            </a:r>
            <a:r>
              <a:rPr lang="zh-CN" altLang="en-US" sz="2000" b="1" dirty="0"/>
              <a:t>优化算法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058917" y="4413382"/>
            <a:ext cx="74343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我们采用一种自适应的优化算法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RMSProp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，这种算法是基于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AdaGrad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的改进。这个算法的优点就是每个参数都有不同的学习率，在整个学习过程中自动适应这些学习率，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从而达到更好的效果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8494" y="488991"/>
            <a:ext cx="270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 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670" y="1268820"/>
            <a:ext cx="8352696" cy="14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测试集中放大倍数为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马氏体组织放大倍数过低，难以识别，因放弃该图片，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下图为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GCr15(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马氏体组织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识别的效果。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C:\Users\Administrator\OneDrive\桌面\第2.jp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68" y="2348910"/>
            <a:ext cx="5616468" cy="4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6012" y="6589630"/>
            <a:ext cx="3096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GCr15(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晶界的识别效果</a:t>
            </a:r>
            <a:endParaRPr lang="zh-CN" altLang="en-US" sz="1400" b="1" dirty="0"/>
          </a:p>
        </p:txBody>
      </p:sp>
      <p:sp>
        <p:nvSpPr>
          <p:cNvPr id="3" name="矩形 2"/>
          <p:cNvSpPr/>
          <p:nvPr/>
        </p:nvSpPr>
        <p:spPr>
          <a:xfrm>
            <a:off x="467658" y="2636934"/>
            <a:ext cx="2376198" cy="3911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GCr15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晶界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处理方法：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首先对原图片进行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，将剪裁出的四张图片分别放到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学习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，最后将图片进行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拼接放缩。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C:\Users\Administrator\OneDrive\桌面\10.23 ronghe\第2张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76" y="3171713"/>
            <a:ext cx="3982808" cy="308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70963" y="6433499"/>
            <a:ext cx="280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GCr15(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晶界的融合效果</a:t>
            </a:r>
            <a:endParaRPr lang="zh-CN" altLang="en-US" sz="1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683676" y="1628850"/>
            <a:ext cx="7992666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左面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晶界识别结果较好，形成了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连续的晶界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，但是右面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组织中由于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干扰性太强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，导致的晶界的连续性不是特别好，晶界的饱满度比较差。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24" y="3171713"/>
            <a:ext cx="3930330" cy="30866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2090" y="6433499"/>
            <a:ext cx="280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GCr15(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晶界的融合效果</a:t>
            </a:r>
            <a:endParaRPr lang="zh-CN" altLang="en-US" sz="1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55682" y="1196814"/>
            <a:ext cx="3528294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晶界识别结果：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1" name="图片 10" descr="C:\Users\Administrator\OneDrive\桌面\第4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56" y="1312013"/>
            <a:ext cx="5904493" cy="531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87976" y="6577511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样品</a:t>
            </a:r>
            <a:r>
              <a:rPr lang="en-US" altLang="zh-CN" sz="1400" b="1" dirty="0"/>
              <a:t>EH36</a:t>
            </a:r>
            <a:r>
              <a:rPr lang="zh-CN" altLang="en-US" sz="1400" b="1" dirty="0"/>
              <a:t>晶界识别效果</a:t>
            </a:r>
            <a:endParaRPr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67658" y="2437989"/>
            <a:ext cx="2232186" cy="3727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右图为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EH36(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晶界的识别效果。首先对图片进行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剪裁放缩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，放到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网络中进行学习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，将得到的图片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再还原到原来的尺寸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651" y="1366752"/>
            <a:ext cx="2448205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EH36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晶界处理方法：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C:\Users\Administrator\OneDrive\桌面\10.23 ronghe\第4张.jp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36" y="1261192"/>
            <a:ext cx="3168264" cy="249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Administrator\OneDrive\桌面\10.23 ronghe\第5张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30" y="4077054"/>
            <a:ext cx="3197594" cy="252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Administrator\OneDrive\桌面\10.23 ronghe\第6张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42" y="4064390"/>
            <a:ext cx="3168264" cy="252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37212" y="3769277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EH36(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晶界融合效果</a:t>
            </a:r>
            <a:endParaRPr lang="zh-CN" altLang="en-US" sz="1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681724" y="6575300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EH36(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晶界融合效果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16000" y="6573631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EH36(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晶界融合效果</a:t>
            </a:r>
            <a:endParaRPr lang="zh-CN" altLang="en-US" sz="1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115712" y="1662804"/>
            <a:ext cx="3767112" cy="234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下图为不同的三张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EH36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晶界的融合效果，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放大倍数为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。从结果看出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晶界的连续性很好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晶粒也基本填满整张图片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总体的效果非常好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162" y="1196814"/>
            <a:ext cx="3168264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EH36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晶界识别结果：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9664" y="2659151"/>
          <a:ext cx="8064672" cy="2572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084"/>
                <a:gridCol w="1008084"/>
                <a:gridCol w="2016168"/>
                <a:gridCol w="2423247"/>
                <a:gridCol w="1609089"/>
              </a:tblGrid>
              <a:tr h="313634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测试集</a:t>
                      </a:r>
                      <a:endParaRPr lang="zh-CN" altLang="en-US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放大倍数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奥氏体平均晶粒度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056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GCr15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放大倍数过低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056">
                <a:tc vMerge="1"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6.6556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056">
                <a:tc vMerge="1"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识别效果不好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056">
                <a:tc row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EH36</a:t>
                      </a:r>
                      <a:endParaRPr lang="zh-CN" altLang="en-US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7.2647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1641">
                <a:tc vMerge="1"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7.1239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056">
                <a:tc vMerge="1"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7.3325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483826" y="1916874"/>
            <a:ext cx="4599233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奥氏体平均晶粒度结果汇总</a:t>
            </a:r>
            <a:endParaRPr lang="zh-CN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7841" y="1373404"/>
            <a:ext cx="8676342" cy="14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目前</a:t>
            </a:r>
            <a:r>
              <a:rPr lang="zh-CN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已经实现以下两个目标：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网络可以</a:t>
            </a:r>
            <a:r>
              <a:rPr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清晰地分辨出马氏体中原奥氏体晶界</a:t>
            </a: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能够计算出训练集中图片的</a:t>
            </a:r>
            <a:r>
              <a:rPr lang="zh-CN" altLang="zh-CN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平均奥氏体晶粒度</a:t>
            </a: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0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23" y="2800549"/>
            <a:ext cx="3672306" cy="36723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66141" y="6529698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GCr15(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晶界融合效果</a:t>
            </a:r>
            <a:endParaRPr lang="zh-CN" altLang="en-US" sz="14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814495" y="6472855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EH36(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晶界融合效果</a:t>
            </a:r>
            <a:endParaRPr lang="zh-CN" altLang="en-US" sz="1400" b="1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0" y="2890809"/>
            <a:ext cx="4266747" cy="36344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 bwMode="auto">
          <a:xfrm>
            <a:off x="1043706" y="2134615"/>
            <a:ext cx="1440120" cy="6223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18030" y="2134615"/>
            <a:ext cx="397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研究现状及意义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1043706" y="3081959"/>
            <a:ext cx="1440120" cy="6223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1034354" y="4117818"/>
            <a:ext cx="1440120" cy="6223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1014824" y="5089694"/>
            <a:ext cx="1440120" cy="62235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13094" y="3070693"/>
            <a:ext cx="2501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技术方案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PA-矩形 5"/>
          <p:cNvSpPr/>
          <p:nvPr>
            <p:custDataLst>
              <p:tags r:id="rId1"/>
            </p:custDataLst>
          </p:nvPr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" name="矩形 2"/>
          <p:cNvSpPr/>
          <p:nvPr/>
        </p:nvSpPr>
        <p:spPr>
          <a:xfrm>
            <a:off x="3203886" y="4078777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结果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及讨论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91364" y="5086861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展望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676" y="476754"/>
            <a:ext cx="397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9664" y="54025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结果及讨论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652" y="1196817"/>
            <a:ext cx="8579866" cy="311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2400" algn="just">
              <a:lnSpc>
                <a:spcPts val="3000"/>
              </a:lnSpc>
              <a:spcAft>
                <a:spcPts val="0"/>
              </a:spcAft>
            </a:pPr>
            <a:r>
              <a:rPr lang="zh-CN" altLang="zh-CN" sz="2000" b="1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在执行项目中所遇到的问题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当前我们的困难是在学习样本中进行打标时，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工作量大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周期长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，难以满足计算条件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不同的材料组织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应该用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不同的学习方案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对晶界进行识别。前期我们只是用同一种方案泛泛的讨论了晶界的识别过程；</a:t>
            </a:r>
            <a:endParaRPr lang="zh-CN" altLang="en-US" sz="2000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在不同马氏体组织图片的采集过程中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没有采用相同的标准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导致图片采集标准化不同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对识别出来的晶界网络可以进行进一步的处理，可以形成单线条网络。</a:t>
            </a:r>
            <a:endParaRPr lang="en-US" altLang="zh-CN" sz="2000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98" y="4373820"/>
            <a:ext cx="2828602" cy="21214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8" y="4385804"/>
            <a:ext cx="2628635" cy="21129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66" y="4373820"/>
            <a:ext cx="2704852" cy="212145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05026" y="6529698"/>
            <a:ext cx="263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不同材料的马氏体组织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39664" y="54025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展望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664" y="1268820"/>
            <a:ext cx="7848654" cy="1511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24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在执行项目中所遇到的问题</a:t>
            </a:r>
            <a:r>
              <a:rPr lang="zh-CN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目前项目中所用的图像增强方法还不够，接下来想尝试运用其他方法实现数据增强，例如：移动最小二乘法。</a:t>
            </a:r>
            <a:endParaRPr lang="zh-CN" altLang="en-US" sz="20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5737"/>
          <a:stretch>
            <a:fillRect/>
          </a:stretch>
        </p:blipFill>
        <p:spPr>
          <a:xfrm>
            <a:off x="2699844" y="2924958"/>
            <a:ext cx="3744311" cy="334568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87868" y="6361493"/>
            <a:ext cx="374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基于移动最小二乘法的图像变换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9664" y="1412832"/>
            <a:ext cx="439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24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在执行项目中所遇到的问题</a:t>
            </a:r>
            <a:r>
              <a:rPr lang="zh-CN" altLang="zh-CN" sz="20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664" y="54025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4.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展望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676" y="2060886"/>
            <a:ext cx="8208684" cy="1418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目前采用的U-Net网络深度还不够，之后我们将尝试增大U-Net网络的深度，增加U-Net网络的层数，优化U-Net网络的结构，尽量将奥氏体晶界的效果达到最好。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86" y="3623335"/>
            <a:ext cx="6249027" cy="2613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9934" y="6289487"/>
            <a:ext cx="374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改进的</a:t>
            </a:r>
            <a:r>
              <a:rPr lang="en-US" altLang="zh-CN" sz="1400" dirty="0"/>
              <a:t>U-Net</a:t>
            </a:r>
            <a:r>
              <a:rPr lang="zh-CN" altLang="en-US" sz="1400" dirty="0"/>
              <a:t>网络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9665" y="1772862"/>
            <a:ext cx="8208684" cy="4142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感谢</a:t>
            </a:r>
            <a:r>
              <a:rPr lang="zh-CN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中国钢研科技集团有限公司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为各高校或企业提供的项目支持，感谢兰州兰石检测技术有限公司所有参与该项目的工作人员，最后感谢各位评委专家的聆听！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7688" y="2276904"/>
            <a:ext cx="8064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请各位专家批评指正！</a:t>
            </a:r>
            <a:endParaRPr lang="zh-CN" altLang="en-US" sz="6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404748"/>
            <a:ext cx="2794496" cy="686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1850" y="3998618"/>
            <a:ext cx="36723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/>
              <a:t>谢谢！</a:t>
            </a:r>
            <a:endParaRPr lang="zh-CN" altLang="en-US" sz="8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0764" y="446357"/>
            <a:ext cx="352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研究现状及意义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024" y="3338223"/>
            <a:ext cx="3655470" cy="2466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5901" y="1418597"/>
            <a:ext cx="8240222" cy="14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在机器学习对图像的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分类和边缘检测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，特别在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医学图像检测领域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有着长足的发展和应用，在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金属材料领域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也慢慢的开展了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基于深度学习与材料基因组相结合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的材料研发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4036" y="5857451"/>
            <a:ext cx="3650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深度卷积网络实现钢</a:t>
            </a:r>
            <a:r>
              <a:rPr lang="en-US" altLang="zh-CN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SEM</a:t>
            </a:r>
            <a:r>
              <a:rPr lang="zh-CN" alt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图像的识别</a:t>
            </a:r>
            <a:endParaRPr lang="zh-CN" altLang="en-US" sz="1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64" y="3299489"/>
            <a:ext cx="3933546" cy="2466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7748" y="5784727"/>
            <a:ext cx="3650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深度卷积网络模型</a:t>
            </a:r>
            <a:endParaRPr lang="zh-CN" altLang="en-US" sz="1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0862" y="6229646"/>
            <a:ext cx="8004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/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[1]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RuhoKondo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ShunsukeYamakawa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YumiMasuoka,et.al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Microstructure recognition using convolutional neural networks for prediction of ionic conductivity in ceramics[J]. Acta 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Materialia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2017.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pic>
        <p:nvPicPr>
          <p:cNvPr id="2051" name="图片 7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54" y="1340826"/>
            <a:ext cx="2980458" cy="267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8" descr="A picture containing outdoor, boat, sitting, water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54" y="4246749"/>
            <a:ext cx="2980458" cy="23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99694" y="4184690"/>
          <a:ext cx="3672306" cy="248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Visio" r:id="rId4" imgW="3522345" imgH="3026410" progId="Visio.Drawing.11">
                  <p:embed/>
                </p:oleObj>
              </mc:Choice>
              <mc:Fallback>
                <p:oleObj name="Visio" r:id="rId4" imgW="3522345" imgH="30264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694" y="4184690"/>
                        <a:ext cx="3672306" cy="2484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403736" y="6920910"/>
            <a:ext cx="979281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7688" y="1268820"/>
            <a:ext cx="4320360" cy="273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ts val="3000"/>
              </a:lnSpc>
            </a:pPr>
            <a:r>
              <a:rPr lang="en-US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大多数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钢铁材料中，常温状态下的</a:t>
            </a:r>
            <a:r>
              <a:rPr lang="zh-CN" altLang="zh-CN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奥氏体组织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已经完成</a:t>
            </a:r>
            <a:r>
              <a:rPr lang="zh-CN" altLang="zh-CN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相变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。当奥氏体在</a:t>
            </a:r>
            <a:r>
              <a:rPr lang="zh-CN" altLang="zh-CN" sz="2000" b="1" kern="0" dirty="0">
                <a:solidFill>
                  <a:srgbClr val="1406CA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淬火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2000" b="1" kern="0" dirty="0">
                <a:solidFill>
                  <a:srgbClr val="1406CA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回火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条件下马氏体首先会在奥氏体晶界边缘形核生长，在马氏体生长的过程中原奥氏体晶界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将会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很难分辨，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使得原奥氏体晶界的辨别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需要专业人员进行分辨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0764" y="446357"/>
            <a:ext cx="352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研究现状及意义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67658" y="1127891"/>
            <a:ext cx="2905353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不同材料的马氏体组织</a:t>
            </a:r>
            <a:endParaRPr lang="zh-CN" altLang="en-US" sz="2000" b="1" kern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0764" y="446357"/>
            <a:ext cx="3528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研究现状及意义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02" y="1597859"/>
            <a:ext cx="2977358" cy="23351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50780" y="3913289"/>
            <a:ext cx="106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35CrMo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84" y="1597859"/>
            <a:ext cx="2977358" cy="233518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62348" y="3933042"/>
            <a:ext cx="989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zh-CN" altLang="en-US" dirty="0"/>
              <a:t>35SiMn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02" y="4198681"/>
            <a:ext cx="2977358" cy="23351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189" y="4218444"/>
            <a:ext cx="2956153" cy="231855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366090" y="6536283"/>
            <a:ext cx="9898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zh-CN" altLang="en-US" dirty="0"/>
              <a:t>20CrMnTi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516162" y="6525258"/>
            <a:ext cx="989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20MnV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0764" y="1846034"/>
            <a:ext cx="1850634" cy="4175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不同材料在完成奥氏体向马氏体转变过程中，形态各不相同。</a:t>
            </a:r>
            <a:endParaRPr lang="en-US" altLang="zh-CN" sz="2000" b="1" kern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kern="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马氏体在一定程度上体现了不同的取向与纹理。</a:t>
            </a:r>
            <a:endParaRPr lang="zh-CN" altLang="en-US" sz="2000" b="1" kern="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96817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9361" y="1548421"/>
            <a:ext cx="4873882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在马氏体组织照片中，由于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不同区域板条状马氏体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取向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形状均不相同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前期采用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Seg-Net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对马氏体取向的特征进行提取从而达到对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原奥氏体晶界的识别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494" y="488991"/>
            <a:ext cx="22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6" y="4100281"/>
            <a:ext cx="2772232" cy="217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51" y="4100281"/>
            <a:ext cx="2680827" cy="21053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9664" y="6453252"/>
            <a:ext cx="277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GCr15</a:t>
            </a:r>
            <a:r>
              <a:rPr lang="zh-CN" altLang="en-US" sz="1400" b="1" dirty="0"/>
              <a:t>晶界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的识别效果</a:t>
            </a:r>
            <a:endParaRPr lang="zh-CN" altLang="en-US" sz="1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491910" y="6433499"/>
            <a:ext cx="2592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EH36</a:t>
            </a:r>
            <a:r>
              <a:rPr lang="zh-CN" altLang="en-US" sz="1400" b="1" dirty="0"/>
              <a:t>晶界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第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张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的识别效果</a:t>
            </a:r>
            <a:endParaRPr lang="zh-CN" altLang="en-US" sz="1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156" y="1340825"/>
            <a:ext cx="2448204" cy="52801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21215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8494" y="488991"/>
            <a:ext cx="22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92060" y="5589180"/>
            <a:ext cx="180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U-Net</a:t>
            </a:r>
            <a:r>
              <a:rPr lang="zh-CN" altLang="en-US" sz="1400" b="1" dirty="0"/>
              <a:t>网络识别效果</a:t>
            </a:r>
            <a:endParaRPr lang="zh-CN" altLang="en-US" sz="1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88276" y="2633003"/>
            <a:ext cx="33122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网络的主要优点有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弹性形变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的方式，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进行数据增广；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2.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边界加权的损失函数分</a:t>
            </a:r>
            <a:endParaRPr lang="en-US" altLang="zh-CN" sz="2000" b="1" kern="1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离接触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的晶粒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3.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并且能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使用非常少的图像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进行端对端的训练。 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664" y="1401465"/>
            <a:ext cx="8208684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针对不同的马氏体组织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UNet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深度学习网络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。由于学习的样本较少，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000" b="1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UNet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的网络结构</a:t>
            </a:r>
            <a:r>
              <a:rPr lang="zh-CN" altLang="en-US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修改使之能在较少数据下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实现精准分割</a:t>
            </a:r>
            <a:r>
              <a:rPr lang="zh-CN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7167" y="2852952"/>
            <a:ext cx="48291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21215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8494" y="488991"/>
            <a:ext cx="22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664" y="1321001"/>
            <a:ext cx="8352696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对于训练集中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GCr15(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马氏体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组织图片，首先对图片进行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，之后对图片进行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放缩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，最后放到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U-Net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网络中进行学习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2" y="2492922"/>
            <a:ext cx="8207089" cy="4274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664" y="1121215"/>
            <a:ext cx="8352696" cy="64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8494" y="488991"/>
            <a:ext cx="227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技术方案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64" y="332742"/>
            <a:ext cx="2794496" cy="6865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5712" y="1340826"/>
            <a:ext cx="6696558" cy="86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0" y="2800821"/>
            <a:ext cx="2014460" cy="15799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911" y="2800821"/>
            <a:ext cx="2014460" cy="157996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69660" y="44330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40Cr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0" y="2804480"/>
            <a:ext cx="1991597" cy="15620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12" y="2814326"/>
            <a:ext cx="2014460" cy="157996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546351" y="4437084"/>
            <a:ext cx="833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35CrMo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27" y="4704358"/>
            <a:ext cx="2035200" cy="15264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04" y="4710834"/>
            <a:ext cx="2035200" cy="15264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666577" y="6309240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GCr15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7658" y="1535672"/>
            <a:ext cx="8568714" cy="95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</a:pP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兰石检测技术有限公司拥有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大量的马氏体组织图片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，其中含有不同马氏体组织的材料有</a:t>
            </a:r>
            <a:r>
              <a:rPr lang="en-US" altLang="zh-CN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类，并且有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多位专家对图片进行人工打标</a:t>
            </a:r>
            <a:r>
              <a:rPr lang="zh-CN" altLang="en-US" sz="2000" dirty="0">
                <a:solidFill>
                  <a:srgbClr val="44444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44444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8" y="4725108"/>
            <a:ext cx="2035200" cy="15264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051790" y="638124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20SiMn2MoV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9" y="4690190"/>
            <a:ext cx="2035200" cy="15962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2.xml><?xml version="1.0" encoding="utf-8"?>
<p:tagLst xmlns:p="http://schemas.openxmlformats.org/presentationml/2006/main">
  <p:tag name="KSO_WM_UNIT_TABLE_BEAUTIFY" val="{172da5bb-6d89-4c75-8f31-1fe61eaa96ce}"/>
</p:tagLst>
</file>

<file path=ppt/theme/theme1.xml><?xml version="1.0" encoding="utf-8"?>
<a:theme xmlns:a="http://schemas.openxmlformats.org/drawingml/2006/main" name="1_项目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项目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2811</Words>
  <Application>WPS 演示</Application>
  <PresentationFormat>全屏显示(4:3)</PresentationFormat>
  <Paragraphs>291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Times New Roman</vt:lpstr>
      <vt:lpstr>楷体_GB2312</vt:lpstr>
      <vt:lpstr>新宋体</vt:lpstr>
      <vt:lpstr>Wingdings 3</vt:lpstr>
      <vt:lpstr>Arial</vt:lpstr>
      <vt:lpstr>楷体</vt:lpstr>
      <vt:lpstr>黑体</vt:lpstr>
      <vt:lpstr>Arial Unicode MS</vt:lpstr>
      <vt:lpstr>方正姚体</vt:lpstr>
      <vt:lpstr>Trebuchet MS</vt:lpstr>
      <vt:lpstr>华文新魏</vt:lpstr>
      <vt:lpstr>微软雅黑</vt:lpstr>
      <vt:lpstr>1_项目模板</vt:lpstr>
      <vt:lpstr>自定义设计方案</vt:lpstr>
      <vt:lpstr>平面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jun^择</cp:lastModifiedBy>
  <cp:revision>4381</cp:revision>
  <cp:lastPrinted>2113-01-01T00:00:00Z</cp:lastPrinted>
  <dcterms:created xsi:type="dcterms:W3CDTF">2113-01-01T00:00:00Z</dcterms:created>
  <dcterms:modified xsi:type="dcterms:W3CDTF">2021-04-21T01:50:44Z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2052-11.1.0.9662</vt:lpwstr>
  </property>
</Properties>
</file>